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58" r:id="rId4"/>
    <p:sldId id="259" r:id="rId5"/>
    <p:sldId id="263" r:id="rId6"/>
    <p:sldId id="264" r:id="rId7"/>
    <p:sldId id="272" r:id="rId8"/>
    <p:sldId id="265" r:id="rId9"/>
    <p:sldId id="266" r:id="rId10"/>
    <p:sldId id="267" r:id="rId11"/>
    <p:sldId id="268" r:id="rId12"/>
    <p:sldId id="270" r:id="rId13"/>
    <p:sldId id="269" r:id="rId14"/>
    <p:sldId id="271" r:id="rId15"/>
    <p:sldId id="278" r:id="rId16"/>
    <p:sldId id="279" r:id="rId17"/>
    <p:sldId id="280" r:id="rId18"/>
    <p:sldId id="281" r:id="rId19"/>
    <p:sldId id="283" r:id="rId20"/>
    <p:sldId id="28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7" d="100"/>
          <a:sy n="57" d="100"/>
        </p:scale>
        <p:origin x="52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B6A4-93AC-4928-BE1B-EFA346C9A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754437-BC80-40F2-8356-6B34491C4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66B66-374A-47DF-A3B4-4BF406B91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D1A40-A758-49E9-9B0F-5E9C8EDD08DF}" type="datetimeFigureOut">
              <a:rPr lang="en-IN" smtClean="0"/>
              <a:t>02-01-2020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90219-2AE4-4E3F-90E2-D0C8DE13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AC0EA-91BF-409F-97C4-C883B508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36511-9428-473F-8CEB-07E0E651C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9449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B5655-BF36-4394-A07D-6938D2FA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6B1246-C8F2-42B4-84B3-49B12A3A1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DE3E4-3F5F-4315-A2C5-22B265303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D1A40-A758-49E9-9B0F-5E9C8EDD08DF}" type="datetimeFigureOut">
              <a:rPr lang="en-IN" smtClean="0"/>
              <a:t>02-01-2020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B486-5B7D-40C8-8640-7DF1FDD28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A4CDB-4404-45C7-869A-C9C5B45DA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36511-9428-473F-8CEB-07E0E651C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16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4EC01D-D9FF-4707-BF5C-FDE188ECF2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B14184-15D9-4300-A5FC-06F97499C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0A330-A06F-45B4-A44E-0CFCD6DAD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D1A40-A758-49E9-9B0F-5E9C8EDD08DF}" type="datetimeFigureOut">
              <a:rPr lang="en-IN" smtClean="0"/>
              <a:t>02-01-2020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079AF-BF50-4DDD-9AC8-ED9F1EA6F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5E681-1275-4944-B8F3-84A2226D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36511-9428-473F-8CEB-07E0E651C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369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1E17E-3733-4128-BEC5-398292E22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B3D66-C471-42DC-9EAE-00E8CD593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EF49F-41B6-4EA2-ADA4-3E967ED90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D1A40-A758-49E9-9B0F-5E9C8EDD08DF}" type="datetimeFigureOut">
              <a:rPr lang="en-IN" smtClean="0"/>
              <a:t>02-01-2020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647CF-0313-4B3E-A85D-57826A301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B404F-EB01-4EB4-9440-15913C1CC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36511-9428-473F-8CEB-07E0E651C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5695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5951B-8EDC-44B4-9A82-CCB7F6717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021B4-9CCF-45EF-8A94-5D7D9D700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85F41-52F1-4D99-94C0-EE257526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D1A40-A758-49E9-9B0F-5E9C8EDD08DF}" type="datetimeFigureOut">
              <a:rPr lang="en-IN" smtClean="0"/>
              <a:t>02-01-2020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9403C-2348-4C87-B367-3D9B35382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98A12-A567-405D-B8F1-179845102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36511-9428-473F-8CEB-07E0E651C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88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76179-87AF-456E-9408-8100B47D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C6A24-6D68-444D-9788-36F127805E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45715-EB89-44C8-A124-253EED7B0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4FD0D-C36A-4229-82F3-D2304E88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D1A40-A758-49E9-9B0F-5E9C8EDD08DF}" type="datetimeFigureOut">
              <a:rPr lang="en-IN" smtClean="0"/>
              <a:t>02-01-2020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D9878-6363-418F-8FD9-4E38B930C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F8055-26D1-4941-B252-3A415B22E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36511-9428-473F-8CEB-07E0E651C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267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F2AA-59BB-476A-B979-EAB4F205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488F5-4CE9-4DF2-9336-DDF89D7A3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6EF59-F2EB-4B86-897A-A519DAB87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37E11-C6ED-4A57-A51C-AEB62093D9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0B998F-4F5E-4A06-A7F2-331F3E84D6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F0C23B-399B-45C7-AE59-7BD4D13C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D1A40-A758-49E9-9B0F-5E9C8EDD08DF}" type="datetimeFigureOut">
              <a:rPr lang="en-IN" smtClean="0"/>
              <a:t>02-01-2020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7897EF-74D3-48A4-9A28-A8F9F7EC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C1F64D-2A41-4CE8-BF80-CBB8B750F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36511-9428-473F-8CEB-07E0E651C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162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0C6DA-F26B-45F2-BEA1-8FE371DF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D0F0D1-B476-42B0-A705-671D1153A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D1A40-A758-49E9-9B0F-5E9C8EDD08DF}" type="datetimeFigureOut">
              <a:rPr lang="en-IN" smtClean="0"/>
              <a:t>02-01-2020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63E647-57FB-4AE3-8777-0D24A8CE0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90D82-8BED-40B3-889E-56FB9F7EA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36511-9428-473F-8CEB-07E0E651C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273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7EBAC0-00D9-472F-992F-CC3FC914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D1A40-A758-49E9-9B0F-5E9C8EDD08DF}" type="datetimeFigureOut">
              <a:rPr lang="en-IN" smtClean="0"/>
              <a:t>02-01-2020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F4ACF5-A1E2-473F-A9A9-2E7D8826F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17798-AD0D-48AD-B21B-083EAD9B7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36511-9428-473F-8CEB-07E0E651C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158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75A0-229C-4410-9F4C-C5C037A87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445AA-27A3-4631-A606-B8DC1E5EA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E7DB4A-A79C-421F-B8D3-63D7D1330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4835D-64DD-4ACD-A35E-9E0D9D3B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D1A40-A758-49E9-9B0F-5E9C8EDD08DF}" type="datetimeFigureOut">
              <a:rPr lang="en-IN" smtClean="0"/>
              <a:t>02-01-2020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F686C-0EFC-4C10-95A2-7F2C5588D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B799F-06BF-45F5-8DA7-D7C8B2078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36511-9428-473F-8CEB-07E0E651C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076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7710B-A06C-4A5E-9590-BDC2376AE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189B6E-82C2-47FF-A2DF-579CCC3E7D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A40FB5-5662-45D1-9526-344205BCF9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4F0E5-CC01-4F8C-B3AC-791C431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D1A40-A758-49E9-9B0F-5E9C8EDD08DF}" type="datetimeFigureOut">
              <a:rPr lang="en-IN" smtClean="0"/>
              <a:t>02-01-2020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4085F-F61E-40D0-8D5E-F6EADC516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07B486-6188-47CF-98DC-9E88124A2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36511-9428-473F-8CEB-07E0E651C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668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DA2FC5-4290-42DD-A6C0-B0B030AF4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5971E-47DB-4311-B159-67809AC8E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FBC6B-7802-4441-8E51-52020F5715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D1A40-A758-49E9-9B0F-5E9C8EDD08DF}" type="datetimeFigureOut">
              <a:rPr lang="en-IN" smtClean="0"/>
              <a:t>02-01-2020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CA705-3139-4DE4-B0C1-16BA4BE8D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34B24-D0B9-4D0C-8713-DAC3A0574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36511-9428-473F-8CEB-07E0E651C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745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eb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06BDBF-16A6-4C12-AD80-D03E366F9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00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39AAAF-B6E5-4BD5-A468-73950BBAB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" y="-17756"/>
            <a:ext cx="12192000" cy="687575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D2785-E8C2-4076-9DE1-1C8D71F75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6172" y="1196109"/>
            <a:ext cx="4131692" cy="3911283"/>
          </a:xfrm>
        </p:spPr>
        <p:txBody>
          <a:bodyPr>
            <a:normAutofit lnSpcReduction="10000"/>
          </a:bodyPr>
          <a:lstStyle/>
          <a:p>
            <a:r>
              <a:rPr lang="en-IN" dirty="0"/>
              <a:t>Posts -&gt; ids</a:t>
            </a:r>
          </a:p>
          <a:p>
            <a:r>
              <a:rPr lang="en-IN" dirty="0"/>
              <a:t>Id -&gt; name , active time , </a:t>
            </a:r>
            <a:r>
              <a:rPr lang="en-IN" dirty="0" err="1"/>
              <a:t>msg</a:t>
            </a:r>
            <a:r>
              <a:rPr lang="en-IN" dirty="0"/>
              <a:t> , image</a:t>
            </a:r>
          </a:p>
          <a:p>
            <a:endParaRPr lang="en-IN" dirty="0"/>
          </a:p>
          <a:p>
            <a:r>
              <a:rPr lang="en-IN" dirty="0"/>
              <a:t>1 +  4 requests </a:t>
            </a:r>
          </a:p>
          <a:p>
            <a:r>
              <a:rPr lang="en-IN" dirty="0"/>
              <a:t>Think in scale </a:t>
            </a:r>
            <a:r>
              <a:rPr lang="en-IN" dirty="0">
                <a:sym typeface="Wingdings" panose="05000000000000000000" pitchFamily="2" charset="2"/>
              </a:rPr>
              <a:t> </a:t>
            </a:r>
            <a:r>
              <a:rPr lang="en-IN" dirty="0"/>
              <a:t>2.41 b </a:t>
            </a:r>
          </a:p>
          <a:p>
            <a:r>
              <a:rPr lang="en-IN" dirty="0"/>
              <a:t>10% </a:t>
            </a:r>
            <a:r>
              <a:rPr lang="en-IN" dirty="0">
                <a:sym typeface="Wingdings" panose="05000000000000000000" pitchFamily="2" charset="2"/>
              </a:rPr>
              <a:t> 20 M requests </a:t>
            </a:r>
          </a:p>
          <a:p>
            <a:r>
              <a:rPr lang="en-IN" dirty="0">
                <a:sym typeface="Wingdings" panose="05000000000000000000" pitchFamily="2" charset="2"/>
              </a:rPr>
              <a:t>20 * 5  100 M or 1 B r 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02D68-A1D9-4003-93D3-48A801DAD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" y="940012"/>
            <a:ext cx="4968241" cy="442347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5EECD6-A0BB-487A-A449-2A161853C4D7}"/>
              </a:ext>
            </a:extLst>
          </p:cNvPr>
          <p:cNvSpPr txBox="1">
            <a:spLocks/>
          </p:cNvSpPr>
          <p:nvPr/>
        </p:nvSpPr>
        <p:spPr>
          <a:xfrm>
            <a:off x="3042920" y="6174105"/>
            <a:ext cx="10515600" cy="572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https://graphql.org/swapi-graphql</a:t>
            </a:r>
          </a:p>
        </p:txBody>
      </p:sp>
    </p:spTree>
    <p:extLst>
      <p:ext uri="{BB962C8B-B14F-4D97-AF65-F5344CB8AC3E}">
        <p14:creationId xmlns:p14="http://schemas.microsoft.com/office/powerpoint/2010/main" val="249532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39AAAF-B6E5-4BD5-A468-73950BBAB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" y="-17756"/>
            <a:ext cx="12192000" cy="68757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4A2EF5-4522-41E8-AA1E-DA04D01AA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0430" y="2208444"/>
            <a:ext cx="15734580" cy="259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97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39AAAF-B6E5-4BD5-A468-73950BBAB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" y="-17756"/>
            <a:ext cx="12192000" cy="6875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4D5881-A0F5-489A-9E10-19558F826FE9}"/>
              </a:ext>
            </a:extLst>
          </p:cNvPr>
          <p:cNvSpPr txBox="1"/>
          <p:nvPr/>
        </p:nvSpPr>
        <p:spPr>
          <a:xfrm>
            <a:off x="1849118" y="1005840"/>
            <a:ext cx="2966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/users</a:t>
            </a:r>
          </a:p>
          <a:p>
            <a:r>
              <a:rPr lang="en-IN" dirty="0"/>
              <a:t>/ users /courses/status</a:t>
            </a:r>
          </a:p>
          <a:p>
            <a:r>
              <a:rPr lang="en-IN" dirty="0"/>
              <a:t>/ users / certificates</a:t>
            </a:r>
          </a:p>
          <a:p>
            <a:r>
              <a:rPr lang="en-IN" dirty="0"/>
              <a:t>/ users / jobs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F36BD-8F8B-426B-81F6-F19403E08CE6}"/>
              </a:ext>
            </a:extLst>
          </p:cNvPr>
          <p:cNvSpPr txBox="1"/>
          <p:nvPr/>
        </p:nvSpPr>
        <p:spPr>
          <a:xfrm>
            <a:off x="7376160" y="1005840"/>
            <a:ext cx="29667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Query{</a:t>
            </a:r>
          </a:p>
          <a:p>
            <a:r>
              <a:rPr lang="en-IN" dirty="0"/>
              <a:t>Users{</a:t>
            </a:r>
          </a:p>
          <a:p>
            <a:r>
              <a:rPr lang="en-IN" dirty="0"/>
              <a:t>    courses,</a:t>
            </a:r>
          </a:p>
          <a:p>
            <a:r>
              <a:rPr lang="en-IN" dirty="0"/>
              <a:t>   certificates,</a:t>
            </a:r>
          </a:p>
          <a:p>
            <a:r>
              <a:rPr lang="en-IN" dirty="0"/>
              <a:t>    jobs</a:t>
            </a:r>
          </a:p>
          <a:p>
            <a:r>
              <a:rPr lang="en-IN" dirty="0"/>
              <a:t>         }</a:t>
            </a:r>
          </a:p>
          <a:p>
            <a:r>
              <a:rPr lang="en-IN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35C7F-D8A3-498C-9F43-299FE9BF29A9}"/>
              </a:ext>
            </a:extLst>
          </p:cNvPr>
          <p:cNvSpPr txBox="1"/>
          <p:nvPr/>
        </p:nvSpPr>
        <p:spPr>
          <a:xfrm>
            <a:off x="690880" y="4937760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258AD-A3FE-427C-9705-A69D6AE012EE}"/>
              </a:ext>
            </a:extLst>
          </p:cNvPr>
          <p:cNvSpPr txBox="1"/>
          <p:nvPr/>
        </p:nvSpPr>
        <p:spPr>
          <a:xfrm>
            <a:off x="4700897" y="4937760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128D0-0E55-44ED-9C17-DB1718B4E068}"/>
              </a:ext>
            </a:extLst>
          </p:cNvPr>
          <p:cNvSpPr txBox="1"/>
          <p:nvPr/>
        </p:nvSpPr>
        <p:spPr>
          <a:xfrm>
            <a:off x="3545840" y="4937760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3B029-671C-430F-A006-E0C7F071CA69}"/>
              </a:ext>
            </a:extLst>
          </p:cNvPr>
          <p:cNvSpPr txBox="1"/>
          <p:nvPr/>
        </p:nvSpPr>
        <p:spPr>
          <a:xfrm>
            <a:off x="1991360" y="4937760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API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1FF5699-FB0C-4E1F-B7C9-8A544F7071C1}"/>
              </a:ext>
            </a:extLst>
          </p:cNvPr>
          <p:cNvCxnSpPr>
            <a:cxnSpLocks/>
          </p:cNvCxnSpPr>
          <p:nvPr/>
        </p:nvCxnSpPr>
        <p:spPr>
          <a:xfrm flipH="1">
            <a:off x="966953" y="2206169"/>
            <a:ext cx="2365526" cy="264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54AB66-FEA7-48D8-BA4F-98EE93852BCF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2249214" y="2206169"/>
            <a:ext cx="1083265" cy="264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9DA0B7-F536-4657-8E07-E9F59734DFB8}"/>
              </a:ext>
            </a:extLst>
          </p:cNvPr>
          <p:cNvCxnSpPr>
            <a:cxnSpLocks/>
          </p:cNvCxnSpPr>
          <p:nvPr/>
        </p:nvCxnSpPr>
        <p:spPr>
          <a:xfrm>
            <a:off x="3332479" y="2206169"/>
            <a:ext cx="409204" cy="264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5808B6-7CD4-4F92-9973-81518D88E1FD}"/>
              </a:ext>
            </a:extLst>
          </p:cNvPr>
          <p:cNvCxnSpPr>
            <a:cxnSpLocks/>
          </p:cNvCxnSpPr>
          <p:nvPr/>
        </p:nvCxnSpPr>
        <p:spPr>
          <a:xfrm>
            <a:off x="3332479" y="2206169"/>
            <a:ext cx="1607383" cy="264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495A536-14B2-4BA3-8B04-F0C1E91B3527}"/>
              </a:ext>
            </a:extLst>
          </p:cNvPr>
          <p:cNvSpPr txBox="1"/>
          <p:nvPr/>
        </p:nvSpPr>
        <p:spPr>
          <a:xfrm>
            <a:off x="7949430" y="4808725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API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52CAA6-1FB7-4C6D-8558-F05CFA43C627}"/>
              </a:ext>
            </a:extLst>
          </p:cNvPr>
          <p:cNvCxnSpPr>
            <a:cxnSpLocks/>
          </p:cNvCxnSpPr>
          <p:nvPr/>
        </p:nvCxnSpPr>
        <p:spPr>
          <a:xfrm>
            <a:off x="8196453" y="2622249"/>
            <a:ext cx="0" cy="2186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02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39AAAF-B6E5-4BD5-A468-73950BBAB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" y="-17756"/>
            <a:ext cx="12192000" cy="6875756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E62BD705-EF17-4F11-BAD7-9EAD70E92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91" y="870598"/>
            <a:ext cx="9516067" cy="5116804"/>
          </a:xfrm>
          <a:prstGeom prst="rect">
            <a:avLst/>
          </a:prstGeom>
          <a:noFill/>
          <a:ln w="38160" cap="sq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643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39AAAF-B6E5-4BD5-A468-73950BBAB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" y="-17756"/>
            <a:ext cx="12192000" cy="6875756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F97EE282-F792-4E7E-AC3C-7C7E1CF2C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25" y="1207031"/>
            <a:ext cx="9706654" cy="4619665"/>
          </a:xfrm>
          <a:prstGeom prst="rect">
            <a:avLst/>
          </a:prstGeom>
          <a:noFill/>
          <a:ln w="38160" cap="sq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9307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39AAAF-B6E5-4BD5-A468-73950BBAB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" y="-17756"/>
            <a:ext cx="12192000" cy="687575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C466727-10EE-4DEC-A8C4-D2E6CE1E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/>
              <a:t>Architectures that include a </a:t>
            </a:r>
            <a:r>
              <a:rPr lang="en-IN" b="1" dirty="0" err="1"/>
              <a:t>GraphQL</a:t>
            </a:r>
            <a:r>
              <a:rPr lang="en-IN" b="1" dirty="0"/>
              <a:t> server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DC9FBD-D64A-439B-95B6-4973CB205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IN" dirty="0"/>
              <a:t>Connected database</a:t>
            </a:r>
          </a:p>
          <a:p>
            <a:r>
              <a:rPr lang="en-IN" dirty="0" err="1"/>
              <a:t>GraphQL</a:t>
            </a:r>
            <a:r>
              <a:rPr lang="en-IN" dirty="0"/>
              <a:t> server that is a thin layer in front of a number of third party or legacy systems and integrates them through a single </a:t>
            </a:r>
            <a:r>
              <a:rPr lang="en-IN" dirty="0" err="1"/>
              <a:t>GraphQL</a:t>
            </a:r>
            <a:r>
              <a:rPr lang="en-IN" dirty="0"/>
              <a:t> API</a:t>
            </a:r>
          </a:p>
          <a:p>
            <a:r>
              <a:rPr lang="en-IN" dirty="0"/>
              <a:t>A hybrid approach of a connected database and third party or legacy systems that can all be accessed through the same </a:t>
            </a:r>
            <a:r>
              <a:rPr lang="en-IN" dirty="0" err="1"/>
              <a:t>GraphQL</a:t>
            </a:r>
            <a:r>
              <a:rPr lang="en-IN" dirty="0"/>
              <a:t> API </a:t>
            </a:r>
          </a:p>
        </p:txBody>
      </p:sp>
    </p:spTree>
    <p:extLst>
      <p:ext uri="{BB962C8B-B14F-4D97-AF65-F5344CB8AC3E}">
        <p14:creationId xmlns:p14="http://schemas.microsoft.com/office/powerpoint/2010/main" val="39015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39AAAF-B6E5-4BD5-A468-73950BBAB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" y="-17756"/>
            <a:ext cx="12192000" cy="68757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03D7B7-CDDA-407F-8AF6-A06652CDD814}"/>
              </a:ext>
            </a:extLst>
          </p:cNvPr>
          <p:cNvSpPr/>
          <p:nvPr/>
        </p:nvSpPr>
        <p:spPr>
          <a:xfrm>
            <a:off x="735724" y="2462160"/>
            <a:ext cx="286932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type Person {</a:t>
            </a:r>
          </a:p>
          <a:p>
            <a:r>
              <a:rPr lang="en-IN" dirty="0"/>
              <a:t>  name: String!</a:t>
            </a:r>
          </a:p>
          <a:p>
            <a:r>
              <a:rPr lang="en-IN" dirty="0"/>
              <a:t>  age: Int!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type Post {</a:t>
            </a:r>
          </a:p>
          <a:p>
            <a:r>
              <a:rPr lang="en-IN" dirty="0"/>
              <a:t>  title: String!</a:t>
            </a:r>
          </a:p>
          <a:p>
            <a:r>
              <a:rPr lang="en-IN" dirty="0"/>
              <a:t>  author: Person!</a:t>
            </a:r>
          </a:p>
          <a:p>
            <a:r>
              <a:rPr lang="en-IN" dirty="0"/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26A532-596C-4AE2-8B13-1F0AD3FE2911}"/>
              </a:ext>
            </a:extLst>
          </p:cNvPr>
          <p:cNvSpPr/>
          <p:nvPr/>
        </p:nvSpPr>
        <p:spPr>
          <a:xfrm>
            <a:off x="3605048" y="2690336"/>
            <a:ext cx="18393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type Person {</a:t>
            </a:r>
          </a:p>
          <a:p>
            <a:r>
              <a:rPr lang="en-IN" dirty="0"/>
              <a:t>  name: String!</a:t>
            </a:r>
          </a:p>
          <a:p>
            <a:r>
              <a:rPr lang="en-IN" dirty="0"/>
              <a:t>  age: Int!</a:t>
            </a:r>
          </a:p>
          <a:p>
            <a:r>
              <a:rPr lang="en-IN" dirty="0"/>
              <a:t>  posts: [Post!]!</a:t>
            </a:r>
          </a:p>
          <a:p>
            <a:r>
              <a:rPr lang="en-IN" dirty="0"/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8CBF0A-771C-4E2C-BE0A-63B14A062D0C}"/>
              </a:ext>
            </a:extLst>
          </p:cNvPr>
          <p:cNvSpPr/>
          <p:nvPr/>
        </p:nvSpPr>
        <p:spPr>
          <a:xfrm>
            <a:off x="705286" y="727507"/>
            <a:ext cx="7754046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4400" b="1" dirty="0">
                <a:latin typeface="+mj-lt"/>
                <a:ea typeface="+mj-ea"/>
                <a:cs typeface="+mj-cs"/>
              </a:rPr>
              <a:t>Schema Definition Language (SDL)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77BD8B-10E7-4E01-A8DF-189A1FFDA85E}"/>
              </a:ext>
            </a:extLst>
          </p:cNvPr>
          <p:cNvSpPr/>
          <p:nvPr/>
        </p:nvSpPr>
        <p:spPr>
          <a:xfrm>
            <a:off x="7330347" y="2527649"/>
            <a:ext cx="22071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{</a:t>
            </a:r>
          </a:p>
          <a:p>
            <a:r>
              <a:rPr lang="en-IN" dirty="0"/>
              <a:t>  </a:t>
            </a:r>
            <a:r>
              <a:rPr lang="en-IN" dirty="0" err="1"/>
              <a:t>allPersons</a:t>
            </a:r>
            <a:r>
              <a:rPr lang="en-IN" dirty="0"/>
              <a:t> {</a:t>
            </a:r>
          </a:p>
          <a:p>
            <a:r>
              <a:rPr lang="en-IN" dirty="0"/>
              <a:t>    name</a:t>
            </a:r>
          </a:p>
          <a:p>
            <a:r>
              <a:rPr lang="en-IN" dirty="0"/>
              <a:t>  }</a:t>
            </a:r>
          </a:p>
          <a:p>
            <a:r>
              <a:rPr lang="en-IN" dirty="0"/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EEF131-447B-48FA-A71A-8E8FB70246DF}"/>
              </a:ext>
            </a:extLst>
          </p:cNvPr>
          <p:cNvSpPr/>
          <p:nvPr/>
        </p:nvSpPr>
        <p:spPr>
          <a:xfrm>
            <a:off x="8638268" y="2116588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Queries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3A5964-DC93-4B6A-AA4C-66BB0456ADAF}"/>
              </a:ext>
            </a:extLst>
          </p:cNvPr>
          <p:cNvSpPr/>
          <p:nvPr/>
        </p:nvSpPr>
        <p:spPr>
          <a:xfrm>
            <a:off x="9806152" y="2585232"/>
            <a:ext cx="24909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{</a:t>
            </a:r>
          </a:p>
          <a:p>
            <a:r>
              <a:rPr lang="en-IN" dirty="0"/>
              <a:t>  </a:t>
            </a:r>
            <a:r>
              <a:rPr lang="en-IN" dirty="0" err="1"/>
              <a:t>allPersons</a:t>
            </a:r>
            <a:r>
              <a:rPr lang="en-IN" dirty="0"/>
              <a:t>(last: 2) {</a:t>
            </a:r>
          </a:p>
          <a:p>
            <a:r>
              <a:rPr lang="en-IN" dirty="0"/>
              <a:t>    name</a:t>
            </a:r>
          </a:p>
          <a:p>
            <a:r>
              <a:rPr lang="en-IN" dirty="0"/>
              <a:t>  }</a:t>
            </a:r>
          </a:p>
          <a:p>
            <a:r>
              <a:rPr lang="en-IN" dirty="0"/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D6ADAC-8A27-43EE-BC94-978DFC4FB971}"/>
              </a:ext>
            </a:extLst>
          </p:cNvPr>
          <p:cNvSpPr/>
          <p:nvPr/>
        </p:nvSpPr>
        <p:spPr>
          <a:xfrm>
            <a:off x="4165065" y="4962844"/>
            <a:ext cx="3315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https://www.howtographql.com/</a:t>
            </a:r>
          </a:p>
        </p:txBody>
      </p:sp>
    </p:spTree>
    <p:extLst>
      <p:ext uri="{BB962C8B-B14F-4D97-AF65-F5344CB8AC3E}">
        <p14:creationId xmlns:p14="http://schemas.microsoft.com/office/powerpoint/2010/main" val="43471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39AAAF-B6E5-4BD5-A468-73950BBAB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" y="-17756"/>
            <a:ext cx="12192000" cy="68757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DC3DBF-8C9E-402E-AE7F-7D3D2D92E584}"/>
              </a:ext>
            </a:extLst>
          </p:cNvPr>
          <p:cNvSpPr/>
          <p:nvPr/>
        </p:nvSpPr>
        <p:spPr>
          <a:xfrm>
            <a:off x="514838" y="2425713"/>
            <a:ext cx="40781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mutation {</a:t>
            </a:r>
          </a:p>
          <a:p>
            <a:r>
              <a:rPr lang="en-IN" dirty="0"/>
              <a:t>  </a:t>
            </a:r>
            <a:r>
              <a:rPr lang="en-IN" dirty="0" err="1"/>
              <a:t>createPerson</a:t>
            </a:r>
            <a:r>
              <a:rPr lang="en-IN" dirty="0"/>
              <a:t>(name: "Bob", age: 36) {</a:t>
            </a:r>
          </a:p>
          <a:p>
            <a:r>
              <a:rPr lang="en-IN" dirty="0"/>
              <a:t>    name</a:t>
            </a:r>
          </a:p>
          <a:p>
            <a:r>
              <a:rPr lang="en-IN" dirty="0"/>
              <a:t>    age</a:t>
            </a:r>
          </a:p>
          <a:p>
            <a:r>
              <a:rPr lang="en-IN" dirty="0"/>
              <a:t>  }</a:t>
            </a:r>
          </a:p>
          <a:p>
            <a:r>
              <a:rPr lang="en-IN" dirty="0"/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B4E4A9-91FB-40EB-A666-1BC3A42923C8}"/>
              </a:ext>
            </a:extLst>
          </p:cNvPr>
          <p:cNvSpPr/>
          <p:nvPr/>
        </p:nvSpPr>
        <p:spPr>
          <a:xfrm>
            <a:off x="7304690" y="2423536"/>
            <a:ext cx="37101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subscription {</a:t>
            </a:r>
          </a:p>
          <a:p>
            <a:r>
              <a:rPr lang="en-IN" dirty="0"/>
              <a:t>  </a:t>
            </a:r>
            <a:r>
              <a:rPr lang="en-IN" dirty="0" err="1"/>
              <a:t>newPerson</a:t>
            </a:r>
            <a:r>
              <a:rPr lang="en-IN" dirty="0"/>
              <a:t> {</a:t>
            </a:r>
          </a:p>
          <a:p>
            <a:r>
              <a:rPr lang="en-IN" dirty="0"/>
              <a:t>    name</a:t>
            </a:r>
          </a:p>
          <a:p>
            <a:r>
              <a:rPr lang="en-IN" dirty="0"/>
              <a:t>    age</a:t>
            </a:r>
          </a:p>
          <a:p>
            <a:r>
              <a:rPr lang="en-IN" dirty="0"/>
              <a:t>  }</a:t>
            </a:r>
          </a:p>
          <a:p>
            <a:r>
              <a:rPr lang="en-IN" dirty="0"/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202C73-497C-48D8-9EC5-79FD32860C1B}"/>
              </a:ext>
            </a:extLst>
          </p:cNvPr>
          <p:cNvSpPr/>
          <p:nvPr/>
        </p:nvSpPr>
        <p:spPr>
          <a:xfrm>
            <a:off x="4165065" y="4962844"/>
            <a:ext cx="3315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https://www.howtographql.com/</a:t>
            </a:r>
          </a:p>
        </p:txBody>
      </p:sp>
    </p:spTree>
    <p:extLst>
      <p:ext uri="{BB962C8B-B14F-4D97-AF65-F5344CB8AC3E}">
        <p14:creationId xmlns:p14="http://schemas.microsoft.com/office/powerpoint/2010/main" val="108773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39AAAF-B6E5-4BD5-A468-73950BBAB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" y="-17756"/>
            <a:ext cx="12192000" cy="687575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A04C76-E2D8-4887-BAF3-149F1661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fr-FR" dirty="0" err="1"/>
              <a:t>GraphQL</a:t>
            </a:r>
            <a:r>
              <a:rPr lang="fr-FR" dirty="0"/>
              <a:t> </a:t>
            </a:r>
            <a:r>
              <a:rPr lang="fr-FR" dirty="0" err="1"/>
              <a:t>schema</a:t>
            </a:r>
            <a:endParaRPr lang="fr-FR" dirty="0"/>
          </a:p>
          <a:p>
            <a:r>
              <a:rPr lang="fr-FR" dirty="0" err="1"/>
              <a:t>Queries</a:t>
            </a:r>
            <a:endParaRPr lang="fr-FR" dirty="0"/>
          </a:p>
          <a:p>
            <a:r>
              <a:rPr lang="fr-FR" dirty="0"/>
              <a:t>Mutations</a:t>
            </a:r>
          </a:p>
          <a:p>
            <a:r>
              <a:rPr lang="fr-FR" dirty="0" err="1"/>
              <a:t>Subscriptions</a:t>
            </a:r>
            <a:endParaRPr lang="en-IN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75FAD06-8510-4D7D-8E9F-49E34D7F1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292" y="655056"/>
            <a:ext cx="10515600" cy="1325563"/>
          </a:xfrm>
        </p:spPr>
        <p:txBody>
          <a:bodyPr/>
          <a:lstStyle/>
          <a:p>
            <a:r>
              <a:rPr lang="en-IN" b="1" dirty="0"/>
              <a:t>Inside </a:t>
            </a:r>
            <a:r>
              <a:rPr lang="en-IN" b="1" dirty="0" err="1"/>
              <a:t>GraphQL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133381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39AAAF-B6E5-4BD5-A468-73950BBAB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" y="-17756"/>
            <a:ext cx="12192000" cy="6875756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2870C2F8-A6B7-40C7-B449-C0E7C62B6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837" y="997389"/>
            <a:ext cx="8640325" cy="4863222"/>
          </a:xfrm>
        </p:spPr>
      </p:pic>
    </p:spTree>
    <p:extLst>
      <p:ext uri="{BB962C8B-B14F-4D97-AF65-F5344CB8AC3E}">
        <p14:creationId xmlns:p14="http://schemas.microsoft.com/office/powerpoint/2010/main" val="2757063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39AAAF-B6E5-4BD5-A468-73950BBAB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" y="-17756"/>
            <a:ext cx="12192000" cy="687575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1B6E735-4CE5-4260-A358-DEA5A316F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843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/>
              <a:t>REST – a simple idea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A3365A-F381-4045-B782-D8852E813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Don’t reinvent anything </a:t>
            </a:r>
          </a:p>
          <a:p>
            <a:r>
              <a:rPr lang="en-IN" dirty="0"/>
              <a:t>HTTP</a:t>
            </a:r>
          </a:p>
          <a:p>
            <a:pPr lvl="1"/>
            <a:r>
              <a:rPr lang="en-IN" dirty="0"/>
              <a:t>Client-server</a:t>
            </a:r>
          </a:p>
          <a:p>
            <a:pPr lvl="1"/>
            <a:r>
              <a:rPr lang="en-IN" dirty="0"/>
              <a:t>Stateless</a:t>
            </a:r>
          </a:p>
          <a:p>
            <a:pPr lvl="1"/>
            <a:r>
              <a:rPr lang="en-IN" dirty="0"/>
              <a:t>Cached </a:t>
            </a:r>
          </a:p>
          <a:p>
            <a:pPr lvl="1"/>
            <a:r>
              <a:rPr lang="en-IN" dirty="0"/>
              <a:t>Uniform Interface </a:t>
            </a:r>
          </a:p>
          <a:p>
            <a:pPr lvl="1"/>
            <a:r>
              <a:rPr lang="en-IN" dirty="0"/>
              <a:t>Treat everything as resource </a:t>
            </a:r>
          </a:p>
          <a:p>
            <a:r>
              <a:rPr lang="en-IN" dirty="0"/>
              <a:t>Strict officer – REST</a:t>
            </a:r>
          </a:p>
          <a:p>
            <a:pPr lvl="1"/>
            <a:r>
              <a:rPr lang="en-IN" dirty="0"/>
              <a:t>Developer – not a developer </a:t>
            </a:r>
          </a:p>
          <a:p>
            <a:r>
              <a:rPr lang="en-IN" dirty="0"/>
              <a:t>WWW – Wild </a:t>
            </a:r>
            <a:r>
              <a:rPr lang="en-IN" dirty="0" err="1"/>
              <a:t>Wild</a:t>
            </a:r>
            <a:r>
              <a:rPr lang="en-IN" dirty="0"/>
              <a:t> West </a:t>
            </a:r>
          </a:p>
          <a:p>
            <a:pPr lvl="1"/>
            <a:r>
              <a:rPr lang="en-IN" dirty="0"/>
              <a:t>Rapidly changing environment </a:t>
            </a:r>
          </a:p>
          <a:p>
            <a:pPr lvl="1"/>
            <a:r>
              <a:rPr lang="en-IN" dirty="0"/>
              <a:t>REST is stale 	</a:t>
            </a:r>
          </a:p>
        </p:txBody>
      </p:sp>
    </p:spTree>
    <p:extLst>
      <p:ext uri="{BB962C8B-B14F-4D97-AF65-F5344CB8AC3E}">
        <p14:creationId xmlns:p14="http://schemas.microsoft.com/office/powerpoint/2010/main" val="397162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24CC4-1D20-43EF-8F9A-FC6606BF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A25B38-187B-48D5-AEE5-1644A13CB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305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39AAAF-B6E5-4BD5-A468-73950BBAB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56"/>
            <a:ext cx="12192000" cy="68757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DCF444-47BC-4EB5-99FD-4C7248EEADD1}"/>
              </a:ext>
            </a:extLst>
          </p:cNvPr>
          <p:cNvSpPr txBox="1"/>
          <p:nvPr/>
        </p:nvSpPr>
        <p:spPr>
          <a:xfrm>
            <a:off x="5286703" y="3205655"/>
            <a:ext cx="258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/>
              <a:t>Demo Time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0B6931-92BE-4C95-9BC4-AD5A77001C6D}"/>
              </a:ext>
            </a:extLst>
          </p:cNvPr>
          <p:cNvSpPr/>
          <p:nvPr/>
        </p:nvSpPr>
        <p:spPr>
          <a:xfrm>
            <a:off x="1376855" y="5134332"/>
            <a:ext cx="10047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Credits: https://medium.com/@marvinkome/creating-a-graphql-server-with-flask-ae767c7e2525</a:t>
            </a:r>
          </a:p>
        </p:txBody>
      </p:sp>
    </p:spTree>
    <p:extLst>
      <p:ext uri="{BB962C8B-B14F-4D97-AF65-F5344CB8AC3E}">
        <p14:creationId xmlns:p14="http://schemas.microsoft.com/office/powerpoint/2010/main" val="3371553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39AAAF-B6E5-4BD5-A468-73950BBAB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" y="-17756"/>
            <a:ext cx="12192000" cy="68757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D430AB-B43E-40BC-9B07-35FF2F6AD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10" r="10659"/>
          <a:stretch/>
        </p:blipFill>
        <p:spPr>
          <a:xfrm>
            <a:off x="6804378" y="1027906"/>
            <a:ext cx="4549422" cy="4825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00FCB-D2E6-4401-8E29-57EE14E99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" y="1605280"/>
            <a:ext cx="6484338" cy="36474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7A93B90-57FA-4513-8C48-FF54FAE8857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69684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/>
              <a:t>REST</a:t>
            </a:r>
            <a:endParaRPr lang="en-IN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9EC881-BFEC-4012-8E48-89622A5DA810}"/>
              </a:ext>
            </a:extLst>
          </p:cNvPr>
          <p:cNvSpPr txBox="1">
            <a:spLocks/>
          </p:cNvSpPr>
          <p:nvPr/>
        </p:nvSpPr>
        <p:spPr>
          <a:xfrm>
            <a:off x="7142492" y="55841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 err="1"/>
              <a:t>GraphQL</a:t>
            </a:r>
            <a:r>
              <a:rPr lang="en-IN" b="1" dirty="0"/>
              <a:t>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2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39AAAF-B6E5-4BD5-A468-73950BBAB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" y="-17756"/>
            <a:ext cx="12192000" cy="6875756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F943121-8D73-487D-ABFD-9F9611CFD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38" y="858680"/>
            <a:ext cx="7536842" cy="5312258"/>
          </a:xfrm>
        </p:spPr>
      </p:pic>
    </p:spTree>
    <p:extLst>
      <p:ext uri="{BB962C8B-B14F-4D97-AF65-F5344CB8AC3E}">
        <p14:creationId xmlns:p14="http://schemas.microsoft.com/office/powerpoint/2010/main" val="473265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39AAAF-B6E5-4BD5-A468-73950BBAB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" y="-17756"/>
            <a:ext cx="12192000" cy="68757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0C82C8-2B33-453C-81B9-8F670BD6D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b="1" dirty="0"/>
              <a:t>Why </a:t>
            </a:r>
            <a:r>
              <a:rPr lang="en-IN" b="1" dirty="0" err="1"/>
              <a:t>GraphQL</a:t>
            </a:r>
            <a:r>
              <a:rPr lang="en-IN" b="1" dirty="0"/>
              <a:t>? – From FB view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567ED0-81A4-4DD0-AF85-6B8B5B592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IN" dirty="0"/>
              <a:t>Back in 2012, we began an effort to rebuild Facebook’s native mobile applications.</a:t>
            </a:r>
          </a:p>
          <a:p>
            <a:r>
              <a:rPr lang="en-IN" dirty="0"/>
              <a:t>mobile-</a:t>
            </a:r>
            <a:r>
              <a:rPr lang="en-IN" dirty="0" err="1"/>
              <a:t>webview</a:t>
            </a:r>
            <a:endParaRPr lang="en-IN" dirty="0"/>
          </a:p>
          <a:p>
            <a:pPr lvl="1"/>
            <a:r>
              <a:rPr lang="en-IN" dirty="0"/>
              <a:t>they suffered poor performance and frequently crashed</a:t>
            </a:r>
          </a:p>
          <a:p>
            <a:r>
              <a:rPr lang="en-IN" dirty="0"/>
              <a:t>Natively implemented models and views</a:t>
            </a:r>
          </a:p>
          <a:p>
            <a:r>
              <a:rPr lang="en-IN" dirty="0"/>
              <a:t>FQL tables (Facebook’s SQL-like API)</a:t>
            </a:r>
          </a:p>
          <a:p>
            <a:r>
              <a:rPr lang="en-IN" dirty="0"/>
              <a:t>Considerable amount of code to write on both the server to prepare the data and on the client to parse it</a:t>
            </a:r>
          </a:p>
        </p:txBody>
      </p:sp>
    </p:spTree>
    <p:extLst>
      <p:ext uri="{BB962C8B-B14F-4D97-AF65-F5344CB8AC3E}">
        <p14:creationId xmlns:p14="http://schemas.microsoft.com/office/powerpoint/2010/main" val="208884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39AAAF-B6E5-4BD5-A468-73950BBAB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" y="-17756"/>
            <a:ext cx="12192000" cy="68757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C9A3E52-4A10-4D95-966B-F26BBFFEB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b="1" dirty="0"/>
              <a:t>What is </a:t>
            </a:r>
            <a:r>
              <a:rPr lang="en-IN" b="1" dirty="0" err="1"/>
              <a:t>GraphQL</a:t>
            </a:r>
            <a:r>
              <a:rPr lang="en-IN" b="1" dirty="0"/>
              <a:t>?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0E3437-9FBD-41CE-B15D-8768A335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IN" dirty="0"/>
              <a:t>A </a:t>
            </a:r>
            <a:r>
              <a:rPr lang="en-IN" dirty="0" err="1"/>
              <a:t>GraphQL</a:t>
            </a:r>
            <a:r>
              <a:rPr lang="en-IN" dirty="0"/>
              <a:t> query is a string that is sent to a server to be interpreted and fulfilled, which then returns JSON back to the client.</a:t>
            </a:r>
          </a:p>
          <a:p>
            <a:r>
              <a:rPr lang="en-IN" b="1" dirty="0"/>
              <a:t>A query language for your API</a:t>
            </a:r>
          </a:p>
          <a:p>
            <a:r>
              <a:rPr lang="en-IN" dirty="0"/>
              <a:t>Fulfilling those queries with your existing data</a:t>
            </a:r>
          </a:p>
          <a:p>
            <a:r>
              <a:rPr lang="en-IN" dirty="0"/>
              <a:t>makes it easier to evolve APIs over time</a:t>
            </a:r>
          </a:p>
          <a:p>
            <a:r>
              <a:rPr lang="en-IN" dirty="0"/>
              <a:t>gives clients the power to ask for exactly what they need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892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39AAAF-B6E5-4BD5-A468-73950BBAB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" y="-17756"/>
            <a:ext cx="12192000" cy="68757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C9A3E52-4A10-4D95-966B-F26BBFFEB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b="1" dirty="0"/>
              <a:t>What is </a:t>
            </a:r>
            <a:r>
              <a:rPr lang="en-IN" b="1" dirty="0" err="1"/>
              <a:t>GraphQL</a:t>
            </a:r>
            <a:r>
              <a:rPr lang="en-IN" b="1" dirty="0"/>
              <a:t>?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AAF64F-2887-4BDB-BEF9-3668F0E00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758" y="1500504"/>
            <a:ext cx="8014892" cy="459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8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39AAAF-B6E5-4BD5-A468-73950BBAB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" y="-17756"/>
            <a:ext cx="12192000" cy="68757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64F3A63-18E8-438B-81A9-2E8A66A63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b="1" dirty="0"/>
              <a:t>What is </a:t>
            </a:r>
            <a:r>
              <a:rPr lang="en-IN" b="1" dirty="0" err="1"/>
              <a:t>GraphQL</a:t>
            </a:r>
            <a:r>
              <a:rPr lang="en-IN" b="1" dirty="0"/>
              <a:t>?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CDACFD-1F14-4BCA-94E9-2C9D32319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IN" b="1" dirty="0"/>
              <a:t>Defines a data shape</a:t>
            </a:r>
          </a:p>
          <a:p>
            <a:r>
              <a:rPr lang="en-IN" b="1" dirty="0"/>
              <a:t>Hierarchical</a:t>
            </a:r>
          </a:p>
          <a:p>
            <a:r>
              <a:rPr lang="en-IN" b="1" dirty="0"/>
              <a:t>Strongly typed</a:t>
            </a:r>
          </a:p>
          <a:p>
            <a:r>
              <a:rPr lang="en-IN" b="1" dirty="0"/>
              <a:t>Protocol, not storage</a:t>
            </a:r>
          </a:p>
          <a:p>
            <a:r>
              <a:rPr lang="en-IN" b="1" dirty="0"/>
              <a:t>Introspective</a:t>
            </a:r>
          </a:p>
          <a:p>
            <a:r>
              <a:rPr lang="en-IN" b="1" dirty="0"/>
              <a:t>Version free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A1C019-E37E-40BF-B13F-62DCEEB6CE1F}"/>
              </a:ext>
            </a:extLst>
          </p:cNvPr>
          <p:cNvSpPr/>
          <p:nvPr/>
        </p:nvSpPr>
        <p:spPr>
          <a:xfrm>
            <a:off x="6382108" y="2868414"/>
            <a:ext cx="3898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https://graphql.github.io/graphql-spec/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B8C7DF-CB2B-46F5-A172-696F6D41C71B}"/>
              </a:ext>
            </a:extLst>
          </p:cNvPr>
          <p:cNvSpPr/>
          <p:nvPr/>
        </p:nvSpPr>
        <p:spPr>
          <a:xfrm>
            <a:off x="6959600" y="3784024"/>
            <a:ext cx="3576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err="1"/>
              <a:t>OWFa</a:t>
            </a:r>
            <a:r>
              <a:rPr lang="en-IN" dirty="0"/>
              <a:t> 1.0 in 2017. Copyright and trademark was </a:t>
            </a:r>
            <a:r>
              <a:rPr lang="en-IN" dirty="0" err="1"/>
              <a:t>transfered</a:t>
            </a:r>
            <a:r>
              <a:rPr lang="en-IN" dirty="0"/>
              <a:t> to the </a:t>
            </a:r>
            <a:r>
              <a:rPr lang="en-IN" dirty="0" err="1"/>
              <a:t>GraphQL</a:t>
            </a:r>
            <a:r>
              <a:rPr lang="en-IN" dirty="0"/>
              <a:t> Foundation in 2019</a:t>
            </a:r>
          </a:p>
        </p:txBody>
      </p:sp>
    </p:spTree>
    <p:extLst>
      <p:ext uri="{BB962C8B-B14F-4D97-AF65-F5344CB8AC3E}">
        <p14:creationId xmlns:p14="http://schemas.microsoft.com/office/powerpoint/2010/main" val="242664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39AAAF-B6E5-4BD5-A468-73950BBAB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" y="-17756"/>
            <a:ext cx="12192000" cy="68757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82C020-6C45-4816-B3A0-D93A469CC4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00" r="2250" b="5324"/>
          <a:stretch/>
        </p:blipFill>
        <p:spPr>
          <a:xfrm>
            <a:off x="0" y="0"/>
            <a:ext cx="13143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69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503</Words>
  <Application>Microsoft Office PowerPoint</Application>
  <PresentationFormat>Widescreen</PresentationFormat>
  <Paragraphs>113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REST – a simple idea </vt:lpstr>
      <vt:lpstr>PowerPoint Presentation</vt:lpstr>
      <vt:lpstr>PowerPoint Presentation</vt:lpstr>
      <vt:lpstr>Why GraphQL? – From FB view</vt:lpstr>
      <vt:lpstr>What is GraphQL?</vt:lpstr>
      <vt:lpstr>What is GraphQL?</vt:lpstr>
      <vt:lpstr>What is GraphQL?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Architectures that include a GraphQL server</vt:lpstr>
      <vt:lpstr>PowerPoint Presentation</vt:lpstr>
      <vt:lpstr>PowerPoint Presentation</vt:lpstr>
      <vt:lpstr>Inside GraphQL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Vasanth Vijayabaskar</dc:creator>
  <cp:lastModifiedBy>Guvi geek</cp:lastModifiedBy>
  <cp:revision>35</cp:revision>
  <dcterms:created xsi:type="dcterms:W3CDTF">2020-01-02T10:10:04Z</dcterms:created>
  <dcterms:modified xsi:type="dcterms:W3CDTF">2020-01-02T11:23:09Z</dcterms:modified>
</cp:coreProperties>
</file>